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3"/>
  </p:notesMasterIdLst>
  <p:sldIdLst>
    <p:sldId id="256" r:id="rId2"/>
    <p:sldId id="303" r:id="rId3"/>
    <p:sldId id="362" r:id="rId4"/>
    <p:sldId id="298" r:id="rId5"/>
    <p:sldId id="299" r:id="rId6"/>
    <p:sldId id="300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61" r:id="rId25"/>
    <p:sldId id="320" r:id="rId26"/>
    <p:sldId id="322" r:id="rId27"/>
    <p:sldId id="324" r:id="rId28"/>
    <p:sldId id="325" r:id="rId29"/>
    <p:sldId id="363" r:id="rId30"/>
    <p:sldId id="364" r:id="rId31"/>
    <p:sldId id="331" r:id="rId32"/>
    <p:sldId id="365" r:id="rId33"/>
    <p:sldId id="333" r:id="rId34"/>
    <p:sldId id="366" r:id="rId35"/>
    <p:sldId id="358" r:id="rId36"/>
    <p:sldId id="367" r:id="rId37"/>
    <p:sldId id="360" r:id="rId38"/>
    <p:sldId id="335" r:id="rId39"/>
    <p:sldId id="337" r:id="rId40"/>
    <p:sldId id="338" r:id="rId41"/>
    <p:sldId id="339" r:id="rId42"/>
    <p:sldId id="340" r:id="rId43"/>
    <p:sldId id="368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60"/>
  </p:normalViewPr>
  <p:slideViewPr>
    <p:cSldViewPr>
      <p:cViewPr varScale="1">
        <p:scale>
          <a:sx n="117" d="100"/>
          <a:sy n="117" d="100"/>
        </p:scale>
        <p:origin x="-146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8.png"/><Relationship Id="rId4" Type="http://schemas.openxmlformats.org/officeDocument/2006/relationships/image" Target="../media/image107.emf"/><Relationship Id="rId9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11978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3501008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5" y="163147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3095" y="242088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36" y="114736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41" y="2336439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739247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7518" y="3180336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2615" y="3739247"/>
            <a:ext cx="160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33931" y="6400835"/>
            <a:ext cx="49704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Textbook: If a point charge, selects a sphere surface!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4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37159" y="5999709"/>
            <a:ext cx="349418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683" y="1556792"/>
            <a:ext cx="426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</a:t>
            </a:r>
            <a:r>
              <a:rPr lang="en-US" dirty="0" smtClean="0">
                <a:solidFill>
                  <a:srgbClr val="FF0000"/>
                </a:solidFill>
              </a:rPr>
              <a:t>charge at origin,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882" y="3887261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45522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3053422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29" y="3011106"/>
            <a:ext cx="2263552" cy="5297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8683" y="2646683"/>
            <a:ext cx="377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point charge is at the position R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Conductor, Dielectrics, Capacitance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33576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40" y="3717032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88588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5976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508104" y="5715000"/>
            <a:ext cx="348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522635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536922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" y="1556791"/>
            <a:ext cx="3455243" cy="1200329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</a:t>
            </a:r>
            <a:r>
              <a:rPr lang="en-US" altLang="zh-CN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 Parameters</a:t>
            </a:r>
            <a:endParaRPr lang="en-US" altLang="zh-CN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52400" y="2772369"/>
            <a:ext cx="5071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Homogeneous: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above parameters do not vary from point to point.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Isotropic: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they are independent of direction.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16698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85184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073" y="3378379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558924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4725144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The required energy for moving charge in an electric field over a differential distance is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363938"/>
            <a:ext cx="3537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corresponding power is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1" y="2724329"/>
            <a:ext cx="2886076" cy="59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3"/>
          <a:stretch/>
        </p:blipFill>
        <p:spPr bwMode="auto">
          <a:xfrm>
            <a:off x="1763688" y="3429000"/>
            <a:ext cx="1781175" cy="2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0"/>
          <a:stretch/>
        </p:blipFill>
        <p:spPr bwMode="auto">
          <a:xfrm>
            <a:off x="1763688" y="3814355"/>
            <a:ext cx="1828800" cy="22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" b="-1"/>
          <a:stretch/>
        </p:blipFill>
        <p:spPr bwMode="auto">
          <a:xfrm>
            <a:off x="251520" y="4825603"/>
            <a:ext cx="3562350" cy="159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9896" y="1549116"/>
            <a:ext cx="4546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8366" y="2767108"/>
            <a:ext cx="3888432" cy="85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9365"/>
            <a:ext cx="31813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88024" y="5588484"/>
            <a:ext cx="1912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</a:t>
            </a:r>
          </a:p>
        </p:txBody>
      </p:sp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50149"/>
            <a:ext cx="19145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0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Charge, Electric field, Electric potential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56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Dielectrics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18910"/>
          <a:stretch/>
        </p:blipFill>
        <p:spPr bwMode="auto">
          <a:xfrm>
            <a:off x="28275" y="1772816"/>
            <a:ext cx="4196047" cy="388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8775" y="1844824"/>
            <a:ext cx="5112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 </a:t>
            </a:r>
            <a:r>
              <a:rPr lang="en-US" altLang="zh-CN" sz="2000" dirty="0" smtClean="0">
                <a:solidFill>
                  <a:srgbClr val="FF0000"/>
                </a:solidFill>
              </a:rPr>
              <a:t>nonpolar</a:t>
            </a:r>
            <a:r>
              <a:rPr lang="en-US" altLang="zh-CN" sz="2000" dirty="0" smtClean="0"/>
              <a:t> dielectric materials, electrons distributes symmetrically around the </a:t>
            </a:r>
            <a:r>
              <a:rPr lang="en-US" altLang="zh-CN" sz="2000" dirty="0" err="1" smtClean="0"/>
              <a:t>nulceus</a:t>
            </a:r>
            <a:r>
              <a:rPr lang="en-US" altLang="zh-CN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Electric field </a:t>
            </a:r>
            <a:r>
              <a:rPr lang="en-US" sz="2000" dirty="0" smtClean="0">
                <a:solidFill>
                  <a:srgbClr val="FF0000"/>
                </a:solidFill>
              </a:rPr>
              <a:t>polarize</a:t>
            </a:r>
            <a:r>
              <a:rPr lang="en-US" sz="2000" dirty="0" smtClean="0"/>
              <a:t> the atoms</a:t>
            </a:r>
          </a:p>
          <a:p>
            <a:endParaRPr lang="en-US" sz="2000" dirty="0"/>
          </a:p>
          <a:p>
            <a:r>
              <a:rPr lang="en-US" sz="2000" dirty="0" smtClean="0"/>
              <a:t>Polarized atoms form </a:t>
            </a:r>
            <a:r>
              <a:rPr lang="en-US" sz="2000" dirty="0" smtClean="0">
                <a:solidFill>
                  <a:srgbClr val="FF0000"/>
                </a:solidFill>
              </a:rPr>
              <a:t>electric dipole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dipole moment is P=</a:t>
            </a:r>
            <a:r>
              <a:rPr lang="en-US" altLang="zh-CN" sz="2000" dirty="0" err="1">
                <a:solidFill>
                  <a:srgbClr val="FF0000"/>
                </a:solidFill>
              </a:rPr>
              <a:t>qd</a:t>
            </a:r>
            <a:r>
              <a:rPr lang="en-US" altLang="zh-CN" sz="2000" dirty="0"/>
              <a:t>, directing to the positive charge</a:t>
            </a:r>
          </a:p>
          <a:p>
            <a:endParaRPr lang="en-US" sz="2000" dirty="0"/>
          </a:p>
          <a:p>
            <a:r>
              <a:rPr lang="en-US" sz="2000" dirty="0" smtClean="0"/>
              <a:t>Polarized atoms produces internal E-field, named </a:t>
            </a:r>
            <a:r>
              <a:rPr lang="en-US" sz="2000" dirty="0" smtClean="0">
                <a:solidFill>
                  <a:srgbClr val="FF0000"/>
                </a:solidFill>
              </a:rPr>
              <a:t>polarization field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61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Dielectrics</a:t>
            </a:r>
            <a:endParaRPr 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568" y="1840401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04048" y="2564904"/>
            <a:ext cx="37013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dipoles are aligned linearly with the external E-field E.</a:t>
            </a:r>
          </a:p>
          <a:p>
            <a:endParaRPr lang="en-US" altLang="zh-CN" sz="2000" dirty="0"/>
          </a:p>
          <a:p>
            <a:endParaRPr lang="en-US" sz="2000" dirty="0"/>
          </a:p>
          <a:p>
            <a:r>
              <a:rPr lang="en-US" sz="2000" dirty="0" smtClean="0"/>
              <a:t>The net field present in the dielectric material is smaller than E, due to the polarization field.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field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528" y="1628800"/>
            <a:ext cx="63367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 free space, the electric flux density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In presence of dipoles in a dielectric material,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With P being the </a:t>
            </a:r>
            <a:r>
              <a:rPr lang="en-US" altLang="zh-CN" sz="2000" dirty="0" smtClean="0">
                <a:solidFill>
                  <a:srgbClr val="FF0000"/>
                </a:solidFill>
              </a:rPr>
              <a:t>electric polarization field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In a </a:t>
            </a:r>
            <a:r>
              <a:rPr lang="en-US" altLang="zh-CN" sz="2000" dirty="0" smtClean="0">
                <a:solidFill>
                  <a:srgbClr val="FF0000"/>
                </a:solidFill>
              </a:rPr>
              <a:t>linear </a:t>
            </a:r>
            <a:r>
              <a:rPr lang="en-US" altLang="zh-CN" sz="2000" dirty="0" smtClean="0"/>
              <a:t>medium, P is linearly proportional to E,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With </a:t>
            </a:r>
            <a:r>
              <a:rPr lang="en-US" altLang="zh-CN" sz="2000" dirty="0" err="1" smtClean="0"/>
              <a:t>X</a:t>
            </a:r>
            <a:r>
              <a:rPr lang="en-US" altLang="zh-CN" sz="2000" baseline="-25000" dirty="0" err="1" smtClean="0"/>
              <a:t>e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being the </a:t>
            </a:r>
            <a:r>
              <a:rPr lang="en-US" altLang="zh-CN" sz="2000" dirty="0" smtClean="0">
                <a:solidFill>
                  <a:srgbClr val="FF0000"/>
                </a:solidFill>
              </a:rPr>
              <a:t>electric susceptibility</a:t>
            </a:r>
            <a:r>
              <a:rPr lang="en-US" altLang="zh-CN" sz="2000" dirty="0" smtClean="0"/>
              <a:t>.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72917"/>
            <a:ext cx="15621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73" y="4798899"/>
            <a:ext cx="13906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030005"/>
            <a:ext cx="42672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32" y="6125255"/>
            <a:ext cx="19812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5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00808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97" y="3429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7801" y="2425147"/>
            <a:ext cx="8312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The dielectric material can sustain permanent damage due to electron collisions with the molecular structure, and ionization occurs.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Boundary </a:t>
            </a:r>
            <a:r>
              <a:rPr lang="en-US" dirty="0" smtClean="0"/>
              <a:t>Conditions (tan component)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7010400" cy="294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25" y="6237312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83"/>
          <a:stretch/>
        </p:blipFill>
        <p:spPr>
          <a:xfrm>
            <a:off x="323528" y="4811562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71332" y="4365104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32" y="4365104"/>
                <a:ext cx="1043427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779" y="5817856"/>
            <a:ext cx="1245980" cy="285028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549770"/>
            <a:ext cx="4709163" cy="107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09" y="5723363"/>
            <a:ext cx="20193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椭圆 13"/>
          <p:cNvSpPr/>
          <p:nvPr/>
        </p:nvSpPr>
        <p:spPr>
          <a:xfrm>
            <a:off x="2998654" y="1556792"/>
            <a:ext cx="2397155" cy="2448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496944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Boundary </a:t>
            </a:r>
            <a:r>
              <a:rPr lang="en-US" altLang="zh-CN" dirty="0" smtClean="0"/>
              <a:t>Conditions </a:t>
            </a:r>
            <a:r>
              <a:rPr lang="en-US" dirty="0" smtClean="0"/>
              <a:t>(normal component)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786" y="5845041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15836" t="1875" r="17270" b="65312"/>
          <a:stretch>
            <a:fillRect/>
          </a:stretch>
        </p:blipFill>
        <p:spPr bwMode="auto">
          <a:xfrm>
            <a:off x="251520" y="6170370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703305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24318" y="4274879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18" y="4274879"/>
                <a:ext cx="1043427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09" y="5510279"/>
            <a:ext cx="1224136" cy="322576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14" y="4660163"/>
            <a:ext cx="4309740" cy="101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733256"/>
            <a:ext cx="3333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496944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Boundary </a:t>
            </a:r>
            <a:r>
              <a:rPr lang="en-US" altLang="zh-CN" dirty="0" smtClean="0"/>
              <a:t>Conditions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34" y="2276872"/>
            <a:ext cx="4210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34" y="4437112"/>
            <a:ext cx="40671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683568" y="1892691"/>
            <a:ext cx="2059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Tan component: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683568" y="3645024"/>
            <a:ext cx="2555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Normal component: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06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Dielectric-conductor surface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4421"/>
            <a:ext cx="2046736" cy="75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Imperfect conductor-conductor surface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3816424" cy="24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00808"/>
            <a:ext cx="4305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71" y="2636912"/>
            <a:ext cx="45815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4293096"/>
            <a:ext cx="8610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smtClean="0">
                <a:solidFill>
                  <a:srgbClr val="FF0000"/>
                </a:solidFill>
              </a:rPr>
              <a:t>tangential current, there is no transfer of charge between the two mediums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For normal current, the two currents has to be the same to maintain a constant charge density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301208"/>
            <a:ext cx="62388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41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1700808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40" y="3113123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3"/>
          <a:stretch/>
        </p:blipFill>
        <p:spPr bwMode="auto">
          <a:xfrm>
            <a:off x="1351760" y="4519984"/>
            <a:ext cx="2189960" cy="89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3873653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normal electric field at the surface of both conductors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5528578"/>
            <a:ext cx="277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total charge number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897910"/>
            <a:ext cx="3136713" cy="6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08940" y="5528578"/>
            <a:ext cx="41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voltage between the two conductors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5878972"/>
            <a:ext cx="2124943" cy="86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464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dielectric between the conductors is imperfect, current can flow with resistance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72" y="3925041"/>
            <a:ext cx="4354082" cy="279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96448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Electrostatic Potential </a:t>
            </a:r>
            <a:r>
              <a:rPr lang="en-US" dirty="0" smtClean="0"/>
              <a:t>Energy in </a:t>
            </a:r>
            <a:r>
              <a:rPr lang="en-US" altLang="zh-CN" dirty="0"/>
              <a:t>C</a:t>
            </a:r>
            <a:r>
              <a:rPr lang="en-US" altLang="zh-CN" dirty="0" smtClean="0"/>
              <a:t>apacitor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36" y="2181378"/>
            <a:ext cx="5368150" cy="70444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</a:t>
            </a:r>
            <a:r>
              <a:rPr lang="en-US" dirty="0" smtClean="0"/>
              <a:t>Method </a:t>
            </a:r>
            <a:r>
              <a:rPr lang="en-US" altLang="zh-CN" dirty="0" smtClean="0"/>
              <a:t>for perfect conductor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18045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8386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48112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120899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257" y="5881901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6632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5940152" y="66450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Homework due XXX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4087" y="65022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21980" t="2102" r="22222" b="46618"/>
          <a:stretch/>
        </p:blipFill>
        <p:spPr bwMode="auto">
          <a:xfrm>
            <a:off x="5148064" y="4797152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886ED3D6-F268-4940-B666-7B1ACF6FAA56}"/>
              </a:ext>
            </a:extLst>
          </p:cNvPr>
          <p:cNvSpPr txBox="1"/>
          <p:nvPr/>
        </p:nvSpPr>
        <p:spPr>
          <a:xfrm>
            <a:off x="1057858" y="5445224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1308" y="5858032"/>
            <a:ext cx="3241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</a:t>
            </a:r>
            <a:r>
              <a:rPr lang="en-US" sz="2000" dirty="0" smtClean="0">
                <a:solidFill>
                  <a:srgbClr val="FF0000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current </a:t>
            </a:r>
            <a:r>
              <a:rPr lang="en-US" sz="2000" dirty="0" smtClean="0">
                <a:solidFill>
                  <a:srgbClr val="FF0000"/>
                </a:solidFill>
              </a:rPr>
              <a:t>density (A/m</a:t>
            </a:r>
            <a:r>
              <a:rPr lang="en-US" sz="2000" baseline="30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77938" y="5445224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0072" y="587727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is </a:t>
            </a:r>
            <a:r>
              <a:rPr lang="en-US" sz="2000" dirty="0" smtClean="0">
                <a:solidFill>
                  <a:srgbClr val="FF0000"/>
                </a:solidFill>
              </a:rPr>
              <a:t>the current (A)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53" y="4787408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84" y="316554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384" y="4278868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27" y="3651648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819" y="4755351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216729" y="462915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6423277" y="5877272"/>
            <a:ext cx="146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vs. anisotropic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10736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7492" y="34290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15117</TotalTime>
  <Words>878</Words>
  <Application>Microsoft Office PowerPoint</Application>
  <PresentationFormat>全屏显示(4:3)</PresentationFormat>
  <Paragraphs>202</Paragraphs>
  <Slides>51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Median</vt:lpstr>
      <vt:lpstr>4. Electrostatics</vt:lpstr>
      <vt:lpstr>Chapter 4 Overview</vt:lpstr>
      <vt:lpstr>Charge, Electric field, Electric potential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Conductor, Dielectrics, Capacitance</vt:lpstr>
      <vt:lpstr>Conduction Current</vt:lpstr>
      <vt:lpstr>Conductivity</vt:lpstr>
      <vt:lpstr>Resistance</vt:lpstr>
      <vt:lpstr>PowerPoint 演示文稿</vt:lpstr>
      <vt:lpstr>Joule’s Law</vt:lpstr>
      <vt:lpstr>Dielectrics</vt:lpstr>
      <vt:lpstr>Dielectrics</vt:lpstr>
      <vt:lpstr>Polarization field</vt:lpstr>
      <vt:lpstr>Electric Breakdown</vt:lpstr>
      <vt:lpstr>Boundary Conditions (tan component)</vt:lpstr>
      <vt:lpstr>Boundary Conditions (normal component)</vt:lpstr>
      <vt:lpstr>Boundary Conditions</vt:lpstr>
      <vt:lpstr>PowerPoint 演示文稿</vt:lpstr>
      <vt:lpstr>Summary of Boundary Conditions</vt:lpstr>
      <vt:lpstr>Dielectric-conductor surface</vt:lpstr>
      <vt:lpstr>Field Lines at Conductor Boundary</vt:lpstr>
      <vt:lpstr>PowerPoint 演示文稿</vt:lpstr>
      <vt:lpstr>PowerPoint 演示文稿</vt:lpstr>
      <vt:lpstr>Imperfect conductor-conductor surface</vt:lpstr>
      <vt:lpstr>Capacitance</vt:lpstr>
      <vt:lpstr>Capacitance</vt:lpstr>
      <vt:lpstr>PowerPoint 演示文稿</vt:lpstr>
      <vt:lpstr>PowerPoint 演示文稿</vt:lpstr>
      <vt:lpstr>Electrostatic Potential Energy in Capacitor</vt:lpstr>
      <vt:lpstr>Image Method for perfect conductor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cheng wang</cp:lastModifiedBy>
  <cp:revision>311</cp:revision>
  <cp:lastPrinted>2009-09-17T21:51:49Z</cp:lastPrinted>
  <dcterms:created xsi:type="dcterms:W3CDTF">2010-03-25T20:22:05Z</dcterms:created>
  <dcterms:modified xsi:type="dcterms:W3CDTF">2020-03-11T02:48:44Z</dcterms:modified>
</cp:coreProperties>
</file>